
<file path=[Content_Types].xml><?xml version="1.0" encoding="utf-8"?>
<Types xmlns="http://schemas.openxmlformats.org/package/2006/content-types">
  <Default Extension="pict" ContentType="image/pict"/>
  <Override PartName="/ppt/slideLayouts/slideLayout1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5.xml" ContentType="application/vnd.openxmlformats-officedocument.presentationml.slide+xml"/>
  <Default Extension="rels" ContentType="application/vnd.openxmlformats-package.relationships+xml"/>
  <Default Extension="jpeg" ContentType="image/jpeg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5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theme/theme6.xml" ContentType="application/vnd.openxmlformats-officedocument.theme+xml"/>
  <Override PartName="/docProps/app.xml" ContentType="application/vnd.openxmlformats-officedocument.extended-properties+xml"/>
  <Override PartName="/ppt/slideLayouts/slideLayout28.xml" ContentType="application/vnd.openxmlformats-officedocument.presentationml.slideLayout+xml"/>
  <Default Extension="xml" ContentType="application/xml"/>
  <Override PartName="/ppt/slideLayouts/slideLayout16.xml" ContentType="application/vnd.openxmlformats-officedocument.presentationml.slideLayout+xml"/>
  <Override PartName="/ppt/tableStyles.xml" ContentType="application/vnd.openxmlformats-officedocument.presentationml.tableStyles+xml"/>
  <Override PartName="/ppt/slideLayouts/slideLayout2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s/slide6.xml" ContentType="application/vnd.openxmlformats-officedocument.presentationml.sl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Layouts/slideLayout32.xml" ContentType="application/vnd.openxmlformats-officedocument.presentationml.slideLayout+xml"/>
  <Override PartName="/ppt/theme/theme3.xml" ContentType="application/vnd.openxmlformats-officedocument.theme+xml"/>
  <Override PartName="/ppt/slideLayouts/slideLayout2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Default Extension="pdf" ContentType="application/pdf"/>
  <Override PartName="/ppt/slideLayouts/slideLayout17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Default Extension="vml" ContentType="application/vnd.openxmlformats-officedocument.vmlDrawing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theme/theme4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theme/theme5.xml" ContentType="application/vnd.openxmlformats-officedocument.theme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30.xml" ContentType="application/vnd.openxmlformats-officedocument.presentationml.slideLayout+xml"/>
  <Override PartName="/ppt/theme/theme1.xml" ContentType="application/vnd.openxmlformats-officedocument.theme+xml"/>
  <Override PartName="/ppt/slideLayouts/slideLayout19.xml" ContentType="application/vnd.openxmlformats-officedocument.presentationml.slideLayout+xml"/>
  <Default Extension="bin" ContentType="application/vnd.openxmlformats-officedocument.presentationml.printerSettings"/>
  <Override PartName="/ppt/viewProps.xml" ContentType="application/vnd.openxmlformats-officedocument.presentationml.viewProps+xml"/>
  <Override PartName="/ppt/slideLayouts/slideLayout27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>
  <p:sldMasterIdLst>
    <p:sldMasterId id="2147483648" r:id="rId1"/>
    <p:sldMasterId id="2147483684" r:id="rId2"/>
    <p:sldMasterId id="2147483706" r:id="rId3"/>
    <p:sldMasterId id="2147483718" r:id="rId4"/>
    <p:sldMasterId id="2147483720" r:id="rId5"/>
  </p:sldMasterIdLst>
  <p:notesMasterIdLst>
    <p:notesMasterId r:id="rId16"/>
  </p:notesMasterIdLst>
  <p:sldIdLst>
    <p:sldId id="325" r:id="rId6"/>
    <p:sldId id="326" r:id="rId7"/>
    <p:sldId id="327" r:id="rId8"/>
    <p:sldId id="324" r:id="rId9"/>
    <p:sldId id="321" r:id="rId10"/>
    <p:sldId id="312" r:id="rId11"/>
    <p:sldId id="323" r:id="rId12"/>
    <p:sldId id="331" r:id="rId13"/>
    <p:sldId id="328" r:id="rId14"/>
    <p:sldId id="32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showPr showNarration="1">
    <p:present/>
    <p:sldAll/>
    <p:penClr>
      <a:prstClr val="red"/>
    </p:penClr>
    <p:extLst>
      <p:ext uri="{EC167BDD-8182-4AB7-AECC-EB403E3ABB37}">
        <p14:laserClr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>
          <a:srgbClr val="FF0000"/>
        </p14:laserClr>
      </p:ext>
      <p:ext uri="{2FDB2607-1784-4EEB-B798-7EB5836EED8A}">
        <p14:showMediaCtrls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"/>
      </p:ext>
    </p:extLst>
  </p:showPr>
  <p:clrMru>
    <a:srgbClr val="454082"/>
  </p:clrMru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719" autoAdjust="0"/>
    <p:restoredTop sz="84017" autoAdjust="0"/>
  </p:normalViewPr>
  <p:slideViewPr>
    <p:cSldViewPr>
      <p:cViewPr>
        <p:scale>
          <a:sx n="100" d="100"/>
          <a:sy n="100" d="100"/>
        </p:scale>
        <p:origin x="-1120" y="-8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5088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ict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jpeg>
</file>

<file path=ppt/media/image3.pdf>
</file>

<file path=ppt/media/image3.png>
</file>

<file path=ppt/media/image4.jpeg>
</file>

<file path=ppt/media/image5.jpeg>
</file>

<file path=ppt/media/image6.png>
</file>

<file path=ppt/media/image7.pict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930EB-8EB4-4BA4-809B-3F95C9121944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887B88-1219-47F4-A899-BE5DCD68C52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72645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ja-JP" dirty="0" smtClean="0"/>
              <a:t>typhoon,</a:t>
            </a:r>
            <a:r>
              <a:rPr lang="en-US" altLang="ja-JP" baseline="0" dirty="0" smtClean="0"/>
              <a:t> land slide, earth quake, </a:t>
            </a:r>
            <a:r>
              <a:rPr lang="en-US" altLang="ja-JP" baseline="0" dirty="0" err="1" smtClean="0"/>
              <a:t>tornade</a:t>
            </a:r>
            <a:r>
              <a:rPr lang="en-US" altLang="ja-JP" baseline="0" dirty="0" smtClean="0"/>
              <a:t>, flooding</a:t>
            </a:r>
            <a:endParaRPr lang="ja-JP" altLang="en-US" dirty="0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887B88-1219-47F4-A899-BE5DCD68C524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5071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817263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158472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hidden">
          <a:xfrm>
            <a:off x="0" y="0"/>
            <a:ext cx="3505200" cy="685800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endParaRPr lang="zh-TW" altLang="zh-TW" sz="2400">
              <a:solidFill>
                <a:prstClr val="black"/>
              </a:solidFill>
              <a:latin typeface="Times New Roman" charset="0"/>
              <a:ea typeface="新細明體" charset="-120"/>
            </a:endParaRPr>
          </a:p>
        </p:txBody>
      </p:sp>
      <p:pic>
        <p:nvPicPr>
          <p:cNvPr id="5" name="Picture 2" descr="D:\Tereza's\國研院\標誌應用系統_標案\應用設計修改\定稿_簡報版型\130419-國家實驗研究院-簡報元素-01.jp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7363" name="Rectangle 19"/>
          <p:cNvSpPr>
            <a:spLocks noGrp="1" noChangeArrowheads="1"/>
          </p:cNvSpPr>
          <p:nvPr>
            <p:ph type="ctrTitle"/>
          </p:nvPr>
        </p:nvSpPr>
        <p:spPr>
          <a:xfrm>
            <a:off x="2971800" y="1828800"/>
            <a:ext cx="6019800" cy="2209800"/>
          </a:xfrm>
        </p:spPr>
        <p:txBody>
          <a:bodyPr/>
          <a:lstStyle>
            <a:lvl1pPr>
              <a:defRPr sz="4200">
                <a:solidFill>
                  <a:srgbClr val="FFFFFF"/>
                </a:solidFill>
              </a:defRPr>
            </a:lvl1pPr>
          </a:lstStyle>
          <a:p>
            <a:pPr lvl="0"/>
            <a:r>
              <a:rPr lang="zh-TW" altLang="en-US" noProof="0" smtClean="0"/>
              <a:t>按一下以編輯母片標題樣式</a:t>
            </a:r>
          </a:p>
        </p:txBody>
      </p:sp>
      <p:sp>
        <p:nvSpPr>
          <p:cNvPr id="57364" name="Rectangle 20"/>
          <p:cNvSpPr>
            <a:spLocks noGrp="1" noChangeArrowheads="1"/>
          </p:cNvSpPr>
          <p:nvPr>
            <p:ph type="subTitle" idx="1"/>
          </p:nvPr>
        </p:nvSpPr>
        <p:spPr>
          <a:xfrm>
            <a:off x="2971800" y="4267200"/>
            <a:ext cx="6019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3400"/>
            </a:lvl1pPr>
          </a:lstStyle>
          <a:p>
            <a:pPr lvl="0"/>
            <a:r>
              <a:rPr lang="zh-TW" altLang="en-US" noProof="0" dirty="0" smtClean="0"/>
              <a:t>按一下以編輯母片副標題樣式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13742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8000" y="288000"/>
            <a:ext cx="8856000" cy="992188"/>
          </a:xfrm>
        </p:spPr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0726844-3F5A-4D05-9F0C-FF0A4DC8B93F}" type="slidenum">
              <a:rPr lang="en-US" altLang="zh-TW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7265453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0" cap="all"/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dirty="0" smtClean="0"/>
              <a:t>按一下以編輯母片文字樣式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377574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357313"/>
            <a:ext cx="4038600" cy="466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CBCB55-C2BA-4AB2-BE92-FC8588BEA85E}" type="slidenum">
              <a:rPr lang="en-US" altLang="zh-TW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726542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8000" y="288000"/>
            <a:ext cx="8928000" cy="9936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81F1FB-A389-4F40-8545-77B3EC8A76EC}" type="slidenum">
              <a:rPr lang="en-US" altLang="zh-TW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8355108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2572E7-D34D-4373-AFC1-F4F24D1BE832}" type="slidenum">
              <a:rPr lang="en-US" altLang="zh-TW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687092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9C62BD-8A3D-4211-8C41-60C8C6F7A68D}" type="slidenum">
              <a:rPr lang="en-US" altLang="zh-TW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927461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5"/>
          <p:cNvGrpSpPr/>
          <p:nvPr userDrawn="1"/>
        </p:nvGrpSpPr>
        <p:grpSpPr>
          <a:xfrm>
            <a:off x="-32" y="240"/>
            <a:ext cx="9144032" cy="6857760"/>
            <a:chOff x="-32" y="240"/>
            <a:chExt cx="9144032" cy="6857760"/>
          </a:xfrm>
        </p:grpSpPr>
        <p:pic>
          <p:nvPicPr>
            <p:cNvPr id="8" name="Picture 2" descr="D:\Tereza's\國研院\標誌應用系統_標案\應用設計修改\定稿_簡報版型\130415-國家實驗研究院-簡報版型-03.jpg"/>
            <p:cNvPicPr>
              <a:picLocks noChangeAspect="1" noChangeArrowheads="1"/>
            </p:cNvPicPr>
            <p:nvPr/>
          </p:nvPicPr>
          <p:blipFill>
            <a:blip r:embed="rId2" cstate="screen"/>
            <a:srcRect/>
            <a:stretch>
              <a:fillRect/>
            </a:stretch>
          </p:blipFill>
          <p:spPr bwMode="auto">
            <a:xfrm>
              <a:off x="-32" y="240"/>
              <a:ext cx="9144000" cy="6857760"/>
            </a:xfrm>
            <a:prstGeom prst="rect">
              <a:avLst/>
            </a:prstGeom>
            <a:noFill/>
          </p:spPr>
        </p:pic>
        <p:cxnSp>
          <p:nvCxnSpPr>
            <p:cNvPr id="9" name="直線接點 8"/>
            <p:cNvCxnSpPr/>
            <p:nvPr/>
          </p:nvCxnSpPr>
          <p:spPr>
            <a:xfrm>
              <a:off x="0" y="1214422"/>
              <a:ext cx="9144000" cy="1588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457200" y="6356370"/>
            <a:ext cx="21336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099556D6-5FEF-4113-B8DF-BAD41A61A9F3}" type="datetime1">
              <a:rPr kumimoji="1" lang="zh-TW" altLang="en-US" sz="3600" smtClean="0">
                <a:solidFill>
                  <a:prstClr val="black">
                    <a:tint val="75000"/>
                  </a:prstClr>
                </a:solidFill>
                <a:latin typeface="Arial" charset="0"/>
                <a:ea typeface="新細明體" charset="-12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14.10.16</a:t>
            </a:fld>
            <a:endParaRPr kumimoji="1" lang="zh-TW" altLang="en-US" sz="3600">
              <a:solidFill>
                <a:prstClr val="black">
                  <a:tint val="75000"/>
                </a:prstClr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356370"/>
            <a:ext cx="2895600" cy="365125"/>
          </a:xfrm>
          <a:prstGeom prst="rect">
            <a:avLst/>
          </a:prstGeom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3600">
              <a:solidFill>
                <a:prstClr val="black">
                  <a:tint val="75000"/>
                </a:prstClr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974904" y="6356370"/>
            <a:ext cx="2133600" cy="365125"/>
          </a:xfrm>
        </p:spPr>
        <p:txBody>
          <a:bodyPr/>
          <a:lstStyle/>
          <a:p>
            <a:fld id="{04D565AF-29B2-4B6D-BBB5-4AE85607EAC4}" type="slidenum">
              <a:rPr lang="zh-TW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TW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850980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167598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013330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8972806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843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147695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5619166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0592879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3334038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3499783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9528478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7374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6079953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7498726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 サブタイトルの書式設定</a:t>
            </a:r>
            <a:endParaRPr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C3A5C-D921-4549-A5E3-AB3E1154B9EE}" type="datetimeFigureOut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7AC-1948-5545-9AE4-1C2E24D80431}" type="slidenum">
              <a:rPr lang="ja-JP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2E232-3FAC-D34B-842E-71FC7951C978}" type="datetimeFigureOut">
              <a:rPr lang="ja-JP" altLang="en-US" smtClean="0"/>
              <a:pPr/>
              <a:t>14.10.16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CFE09-2CCB-3F42-A431-31D2FAE0698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550391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087004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552751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30486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31555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42809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theme" Target="../theme/theme2.xml"/><Relationship Id="rId10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13" Type="http://schemas.openxmlformats.org/officeDocument/2006/relationships/image" Target="../media/image3.pdf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9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9E07F-D5ED-4462-BCFB-3786D74981E0}" type="datetimeFigureOut">
              <a:rPr lang="en-US" altLang="ja-JP" smtClean="0"/>
              <a:pPr/>
              <a:t>14.10.16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16BD5C-D8D1-4F10-97A5-3BFBF1E370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33265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rgbClr val="45408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群組 19"/>
          <p:cNvGrpSpPr>
            <a:grpSpLocks/>
          </p:cNvGrpSpPr>
          <p:nvPr userDrawn="1"/>
        </p:nvGrpSpPr>
        <p:grpSpPr bwMode="auto">
          <a:xfrm>
            <a:off x="0" y="27384"/>
            <a:ext cx="9144000" cy="6858000"/>
            <a:chOff x="-32" y="240"/>
            <a:chExt cx="9144032" cy="6857760"/>
          </a:xfrm>
        </p:grpSpPr>
        <p:pic>
          <p:nvPicPr>
            <p:cNvPr id="1032" name="Picture 2" descr="D:\Tereza's\國研院\標誌應用系統_標案\應用設計修改\定稿_簡報版型\130415-國家實驗研究院-簡報版型-03.jpg"/>
            <p:cNvPicPr>
              <a:picLocks noChangeAspect="1" noChangeArrowheads="1"/>
            </p:cNvPicPr>
            <p:nvPr/>
          </p:nvPicPr>
          <p:blipFill>
            <a:blip r:embed="rId10" cstate="screen"/>
            <a:srcRect/>
            <a:stretch>
              <a:fillRect/>
            </a:stretch>
          </p:blipFill>
          <p:spPr bwMode="auto">
            <a:xfrm>
              <a:off x="-32" y="240"/>
              <a:ext cx="9144000" cy="68577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22" name="直線接點 21"/>
            <p:cNvCxnSpPr/>
            <p:nvPr/>
          </p:nvCxnSpPr>
          <p:spPr>
            <a:xfrm>
              <a:off x="-32" y="1214635"/>
              <a:ext cx="9144032" cy="1587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32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771378" y="6273316"/>
            <a:ext cx="1295636" cy="47667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0" sz="1200" b="0">
                <a:latin typeface="Tw Cen MT" pitchFamily="34" charset="0"/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9BC9D23-45EA-4B88-AD0D-30FB081EB08E}" type="slidenum">
              <a:rPr lang="en-US" altLang="zh-TW" smtClean="0">
                <a:solidFill>
                  <a:prstClr val="black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zh-TW" dirty="0">
              <a:solidFill>
                <a:prstClr val="black"/>
              </a:solidFill>
            </a:endParaRPr>
          </a:p>
        </p:txBody>
      </p:sp>
      <p:sp>
        <p:nvSpPr>
          <p:cNvPr id="1029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108000" y="288000"/>
            <a:ext cx="8928000" cy="992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 smtClean="0"/>
              <a:t>按一下以編輯母片標題樣式</a:t>
            </a:r>
          </a:p>
        </p:txBody>
      </p:sp>
      <p:sp>
        <p:nvSpPr>
          <p:cNvPr id="1030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57313"/>
            <a:ext cx="8229600" cy="466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 smtClean="0"/>
              <a:t>按一下以編輯母片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899336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600" b="0">
          <a:solidFill>
            <a:schemeClr val="tx1"/>
          </a:solidFill>
          <a:latin typeface="Tw Cen MT" pitchFamily="34" charset="0"/>
          <a:ea typeface="+mn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600" b="1">
          <a:solidFill>
            <a:srgbClr val="0D711E"/>
          </a:solidFill>
          <a:latin typeface="Arial" charset="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n"/>
        <a:defRPr kumimoji="1" sz="3200" b="0">
          <a:solidFill>
            <a:schemeClr val="tx1"/>
          </a:solidFill>
          <a:latin typeface="Tw Cen MT" pitchFamily="34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6"/>
        </a:buClr>
        <a:buSzPct val="80000"/>
        <a:buFont typeface="Wingdings" pitchFamily="2" charset="2"/>
        <a:buChar char="¨"/>
        <a:defRPr kumimoji="1" sz="2800" b="0">
          <a:solidFill>
            <a:schemeClr val="tx1"/>
          </a:solidFill>
          <a:latin typeface="Tw Cen MT" pitchFamily="34" charset="0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1000"/>
        <a:buFont typeface="Wingdings" pitchFamily="2" charset="2"/>
        <a:buChar char="n"/>
        <a:defRPr kumimoji="1" sz="2400" b="0">
          <a:solidFill>
            <a:schemeClr val="tx1"/>
          </a:solidFill>
          <a:latin typeface="Tw Cen MT" pitchFamily="34" charset="0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6"/>
        </a:buClr>
        <a:buSzPct val="80000"/>
        <a:buFont typeface="Wingdings" pitchFamily="2" charset="2"/>
        <a:buChar char="¨"/>
        <a:defRPr kumimoji="1" sz="2000" b="0">
          <a:solidFill>
            <a:schemeClr val="tx1"/>
          </a:solidFill>
          <a:latin typeface="Tw Cen MT" pitchFamily="34" charset="0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n"/>
        <a:defRPr kumimoji="1" sz="2000" b="0">
          <a:solidFill>
            <a:schemeClr val="tx1"/>
          </a:solidFill>
          <a:latin typeface="Tw Cen MT" pitchFamily="34" charset="0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bg2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16921-B0F0-450F-AF36-FB92C0A5A389}" type="datetimeFigureOut">
              <a:rPr lang="en-US" altLang="ja-JP" smtClean="0">
                <a:solidFill>
                  <a:prstClr val="black">
                    <a:tint val="75000"/>
                  </a:prstClr>
                </a:solidFill>
              </a:rPr>
              <a:pPr/>
              <a:t>14.10.16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 descr="PRAGMA-blue.eps"/>
          <p:cNvPicPr>
            <a:picLocks noChangeAspect="1"/>
          </p:cNvPicPr>
          <p:nvPr/>
        </p:nvPicPr>
        <mc:AlternateContent xmlns:ma="http://schemas.microsoft.com/office/mac/drawingml/2008/main">
          <mc:Choice Requires="ma">
            <p:blipFill>
              <a:blip r:embed="rId13"/>
              <a:stretch>
                <a:fillRect/>
              </a:stretch>
            </p:blipFill>
          </mc:Choice>
          <mc:Fallback xmlns:mv="urn:schemas-microsoft-com:mac:vml"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xmlns="" xmlns:ma="http://schemas.microsoft.com/office/mac/drawingml/2008/main">
            <p:blipFill>
              <a:blip r:embed="rId14"/>
              <a:stretch>
                <a:fillRect/>
              </a:stretch>
            </p:blipFill>
          </mc:Fallback>
        </mc:AlternateContent>
        <p:spPr>
          <a:xfrm>
            <a:off x="113927" y="166868"/>
            <a:ext cx="1104526" cy="364944"/>
          </a:xfrm>
          <a:prstGeom prst="rect">
            <a:avLst/>
          </a:prstGeom>
          <a:effectLst/>
        </p:spPr>
      </p:pic>
      <p:cxnSp>
        <p:nvCxnSpPr>
          <p:cNvPr id="8" name="Straight Connector 7"/>
          <p:cNvCxnSpPr/>
          <p:nvPr/>
        </p:nvCxnSpPr>
        <p:spPr>
          <a:xfrm>
            <a:off x="1219200" y="379412"/>
            <a:ext cx="6400800" cy="1588"/>
          </a:xfrm>
          <a:prstGeom prst="line">
            <a:avLst/>
          </a:prstGeom>
          <a:ln w="12700" cap="sq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505326" y="227016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>
                <a:solidFill>
                  <a:srgbClr val="1B6C9A"/>
                </a:solidFill>
                <a:latin typeface="Palatino"/>
                <a:cs typeface="Palatino"/>
              </a:rPr>
              <a:t>Celebrating 12 Years</a:t>
            </a: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34720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rgbClr val="45408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 タイトルの書式設定</a:t>
            </a:r>
            <a:endParaRPr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E09C3A5C-D921-4549-A5E3-AB3E1154B9EE}" type="datetimeFigureOut">
              <a:rPr kumimoji="1" lang="ja-JP" alt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14.10.16</a:t>
            </a:fld>
            <a:endParaRPr kumimoji="1"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endParaRPr kumimoji="1"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200"/>
            <a:fld id="{232EB7AC-1948-5545-9AE4-1C2E24D80431}" type="slidenum">
              <a:rPr kumimoji="1" lang="ja-JP" altLang="en-US" smtClean="0">
                <a:solidFill>
                  <a:prstClr val="black">
                    <a:tint val="75000"/>
                  </a:prstClr>
                </a:solidFill>
              </a:rPr>
              <a:pPr defTabSz="457200"/>
              <a:t>‹#›</a:t>
            </a:fld>
            <a:endParaRPr kumimoji="1" lang="ja-JP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kumimoji="1" lang="en-US">
              <a:solidFill>
                <a:srgbClr val="FFFFFF"/>
              </a:solidFill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kumimoji="1" lang="en-US">
              <a:solidFill>
                <a:srgbClr val="FFFFFF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pPr defTabSz="457200"/>
            <a:fld id="{F9C2E232-3FAC-D34B-842E-71FC7951C978}" type="datetimeFigureOut">
              <a:rPr kumimoji="1" lang="ja-JP" altLang="en-US" smtClean="0"/>
              <a:pPr defTabSz="457200"/>
              <a:t>14.10.16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pPr defTabSz="457200"/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pPr defTabSz="457200"/>
            <a:fld id="{632CFE09-2CCB-3F42-A431-31D2FAE0698E}" type="slidenum">
              <a:rPr kumimoji="1" lang="ja-JP" altLang="en-US" smtClean="0"/>
              <a:pPr defTabSz="45720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</p:sldLayoutIdLst>
  <p:txStyles>
    <p:titleStyle>
      <a:lvl1pPr algn="l" defTabSz="914400" rtl="0" eaLnBrk="1" latinLnBrk="0" hangingPunct="1">
        <a:spcBef>
          <a:spcPct val="0"/>
        </a:spcBef>
        <a:buNone/>
        <a:defRPr kumimoji="1"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kumimoji="1"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oleObject" Target="!OLE_LINK1" TargetMode="External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jpeg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jpeg"/><Relationship Id="rId7" Type="http://schemas.openxmlformats.org/officeDocument/2006/relationships/image" Target="../media/image17.jpeg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ja-JP" dirty="0" err="1" smtClean="0"/>
              <a:t>Telesciences</a:t>
            </a:r>
            <a:r>
              <a:rPr lang="en-US" altLang="ja-JP" dirty="0" smtClean="0"/>
              <a:t>/ </a:t>
            </a:r>
            <a:r>
              <a:rPr lang="en-US" altLang="ja-JP" dirty="0" err="1" smtClean="0"/>
              <a:t>Geoscience</a:t>
            </a:r>
            <a:r>
              <a:rPr lang="en-US" altLang="ja-JP" dirty="0" smtClean="0"/>
              <a:t>:        </a:t>
            </a:r>
            <a:endParaRPr lang="en-US" altLang="ja-JP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ja-JP" dirty="0" smtClean="0"/>
              <a:t>Shinji </a:t>
            </a:r>
            <a:r>
              <a:rPr lang="en-US" altLang="ja-JP" dirty="0" err="1" smtClean="0"/>
              <a:t>Shimojo</a:t>
            </a:r>
            <a:r>
              <a:rPr lang="en-US" altLang="ja-JP" dirty="0" smtClean="0"/>
              <a:t>, Fang-Pang Lin, </a:t>
            </a:r>
            <a:br>
              <a:rPr lang="en-US" altLang="ja-JP" dirty="0" smtClean="0"/>
            </a:br>
            <a:r>
              <a:rPr lang="en-US" altLang="ja-JP" dirty="0" err="1" smtClean="0"/>
              <a:t>Sornthep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Vannarat</a:t>
            </a:r>
            <a:endParaRPr lang="en-US" altLang="ja-JP" dirty="0" smtClean="0"/>
          </a:p>
          <a:p>
            <a:r>
              <a:rPr lang="en-US" altLang="ja-JP" dirty="0" err="1" smtClean="0"/>
              <a:t>Pragma</a:t>
            </a:r>
            <a:r>
              <a:rPr lang="en-US" altLang="ja-JP" dirty="0" smtClean="0"/>
              <a:t> 27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day 2</a:t>
            </a:r>
            <a:endParaRPr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8382000" cy="4525963"/>
          </a:xfrm>
        </p:spPr>
        <p:txBody>
          <a:bodyPr/>
          <a:lstStyle/>
          <a:p>
            <a:r>
              <a:rPr lang="en-US" altLang="ja-JP" dirty="0" smtClean="0"/>
              <a:t>Discussion on disaster mitigation on </a:t>
            </a:r>
            <a:r>
              <a:rPr lang="en-US" altLang="ja-JP" dirty="0" err="1" smtClean="0"/>
              <a:t>Pragma</a:t>
            </a:r>
            <a:r>
              <a:rPr lang="en-US" altLang="ja-JP" dirty="0" smtClean="0"/>
              <a:t> ENT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44" y="0"/>
            <a:ext cx="828911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58" name="Object 2"/>
          <p:cNvGraphicFramePr>
            <a:graphicFrameLocks noChangeAspect="1"/>
          </p:cNvGraphicFramePr>
          <p:nvPr/>
        </p:nvGraphicFramePr>
        <p:xfrm>
          <a:off x="533400" y="0"/>
          <a:ext cx="8610600" cy="6800504"/>
        </p:xfrm>
        <a:graphic>
          <a:graphicData uri="http://schemas.openxmlformats.org/presentationml/2006/ole">
            <p:oleObj spid="_x0000_s45058" name="Word 文書" r:id="rId4" imgW="5765800" imgH="7048500" progId="Word.Document.12">
              <p:link updateAutomatic="1"/>
            </p:oleObj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38099" y="25400"/>
            <a:ext cx="9047305" cy="6832600"/>
          </a:xfrm>
          <a:prstGeom prst="rect">
            <a:avLst/>
          </a:prstGeom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38955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/>
              <a:t>Water Disaster Management </a:t>
            </a:r>
            <a:br>
              <a:rPr lang="en-US" altLang="zh-TW" dirty="0" smtClean="0"/>
            </a:br>
            <a:r>
              <a:rPr lang="en-US" altLang="zh-TW" dirty="0" smtClean="0"/>
              <a:t>and Big Data</a:t>
            </a:r>
            <a:br>
              <a:rPr lang="en-US" altLang="zh-TW" dirty="0" smtClean="0"/>
            </a:br>
            <a:r>
              <a:rPr lang="en-US" altLang="zh-TW" sz="2400" dirty="0" smtClean="0"/>
              <a:t>Phases </a:t>
            </a:r>
            <a:r>
              <a:rPr lang="en-US" altLang="zh-TW" sz="2400" dirty="0"/>
              <a:t>in Disaster Management</a:t>
            </a:r>
            <a:endParaRPr lang="zh-TW" altLang="en-US" sz="2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70726844-3F5A-4D05-9F0C-FF0A4DC8B93F}" type="slidenum">
              <a:rPr lang="en-US" altLang="zh-TW" smtClean="0">
                <a:solidFill>
                  <a:prstClr val="black"/>
                </a:solidFill>
              </a:rPr>
              <a:pPr>
                <a:defRPr/>
              </a:pPr>
              <a:t>5</a:t>
            </a:fld>
            <a:endParaRPr lang="en-US" altLang="zh-TW">
              <a:solidFill>
                <a:prstClr val="black"/>
              </a:solidFill>
            </a:endParaRPr>
          </a:p>
        </p:txBody>
      </p:sp>
      <p:pic>
        <p:nvPicPr>
          <p:cNvPr id="5" name="Picture 1" descr="D:\Users\PeterA2\Documents\Travel\Shonan July 2014\References\Figure-2cropped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b="20074"/>
          <a:stretch/>
        </p:blipFill>
        <p:spPr bwMode="auto">
          <a:xfrm>
            <a:off x="457200" y="1446429"/>
            <a:ext cx="4419600" cy="441960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/>
            </a:ext>
          </a:extLst>
        </p:spPr>
      </p:pic>
      <p:sp>
        <p:nvSpPr>
          <p:cNvPr id="6" name="矩形 5"/>
          <p:cNvSpPr/>
          <p:nvPr/>
        </p:nvSpPr>
        <p:spPr>
          <a:xfrm>
            <a:off x="4591050" y="550476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1200" dirty="0"/>
              <a:t>From </a:t>
            </a:r>
            <a:r>
              <a:rPr lang="en-US" altLang="zh-TW" sz="1200" dirty="0" err="1"/>
              <a:t>Earthzine</a:t>
            </a:r>
            <a:r>
              <a:rPr lang="en-US" altLang="zh-TW" sz="1200" dirty="0"/>
              <a:t> (http://www.earthzine.org/disaster-management-theme/). </a:t>
            </a:r>
            <a:r>
              <a:rPr lang="en-US" altLang="zh-TW" sz="1200" dirty="0" err="1"/>
              <a:t>Vanneuville</a:t>
            </a:r>
            <a:r>
              <a:rPr lang="en-US" altLang="zh-TW" sz="1200" dirty="0"/>
              <a:t> et all, posted March 21, 2011 </a:t>
            </a:r>
            <a:endParaRPr lang="zh-TW" altLang="en-US" sz="1200" dirty="0"/>
          </a:p>
        </p:txBody>
      </p:sp>
      <p:sp>
        <p:nvSpPr>
          <p:cNvPr id="7" name="文字方塊 6"/>
          <p:cNvSpPr txBox="1"/>
          <p:nvPr/>
        </p:nvSpPr>
        <p:spPr>
          <a:xfrm>
            <a:off x="5257800" y="1619250"/>
            <a:ext cx="312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smtClean="0"/>
              <a:t>Quick or Slow onset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/>
              <a:t>M</a:t>
            </a:r>
            <a:r>
              <a:rPr lang="en-US" altLang="zh-TW" dirty="0" smtClean="0"/>
              <a:t>onitoring,  predicting</a:t>
            </a:r>
            <a:r>
              <a:rPr lang="en-US" altLang="zh-TW" dirty="0"/>
              <a:t>,  </a:t>
            </a:r>
            <a:r>
              <a:rPr lang="en-US" altLang="zh-TW" dirty="0" smtClean="0"/>
              <a:t>communicating and responding</a:t>
            </a:r>
            <a:endParaRPr lang="zh-TW" alt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5958" t="10540" r="66828" b="75709"/>
          <a:stretch/>
        </p:blipFill>
        <p:spPr bwMode="auto">
          <a:xfrm>
            <a:off x="6629400" y="3200400"/>
            <a:ext cx="2216318" cy="629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51892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726844-3F5A-4D05-9F0C-FF0A4DC8B93F}" type="slidenum">
              <a:rPr lang="en-US" altLang="zh-TW" smtClean="0">
                <a:solidFill>
                  <a:prstClr val="black"/>
                </a:solidFill>
              </a:rPr>
              <a:pPr>
                <a:defRPr/>
              </a:pPr>
              <a:t>6</a:t>
            </a:fld>
            <a:endParaRPr lang="en-US" altLang="zh-TW">
              <a:solidFill>
                <a:prstClr val="black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tretch>
            <a:fillRect/>
          </a:stretch>
        </p:blipFill>
        <p:spPr>
          <a:xfrm>
            <a:off x="0" y="437157"/>
            <a:ext cx="9144000" cy="5983685"/>
          </a:xfrm>
          <a:prstGeom prst="rect">
            <a:avLst/>
          </a:prstGeom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5958" t="10540" r="66828" b="75709"/>
          <a:stretch/>
        </p:blipFill>
        <p:spPr bwMode="auto">
          <a:xfrm>
            <a:off x="6864182" y="523611"/>
            <a:ext cx="2216318" cy="629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7477919" y="1295400"/>
            <a:ext cx="12906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 smtClean="0"/>
              <a:t>Made by  </a:t>
            </a:r>
            <a:r>
              <a:rPr lang="en-US" altLang="zh-TW" sz="1200" dirty="0" err="1" smtClean="0"/>
              <a:t>Prapaporn</a:t>
            </a:r>
            <a:r>
              <a:rPr lang="en-US" altLang="zh-TW" sz="1200" dirty="0" smtClean="0"/>
              <a:t> </a:t>
            </a:r>
            <a:r>
              <a:rPr lang="en-US" altLang="zh-TW" sz="1200" dirty="0" err="1" smtClean="0"/>
              <a:t>Rattanatamrong</a:t>
            </a:r>
            <a:r>
              <a:rPr lang="en-US" altLang="zh-TW" sz="1200" dirty="0" smtClean="0"/>
              <a:t>, Jason </a:t>
            </a:r>
            <a:r>
              <a:rPr lang="en-US" altLang="zh-TW" sz="1200" dirty="0" err="1" smtClean="0"/>
              <a:t>Haga</a:t>
            </a:r>
            <a:r>
              <a:rPr lang="en-US" altLang="zh-TW" sz="1200" dirty="0" smtClean="0"/>
              <a:t>  and </a:t>
            </a:r>
            <a:r>
              <a:rPr lang="en-US" altLang="zh-TW" sz="1200" dirty="0" err="1" smtClean="0"/>
              <a:t>Kyong-Sook</a:t>
            </a:r>
            <a:r>
              <a:rPr lang="en-US" altLang="zh-TW" sz="1200" dirty="0" smtClean="0"/>
              <a:t> Kim</a:t>
            </a:r>
            <a:endParaRPr lang="zh-TW" altLang="en-US" sz="1200" dirty="0"/>
          </a:p>
        </p:txBody>
      </p:sp>
      <p:sp>
        <p:nvSpPr>
          <p:cNvPr id="8" name="標題 1"/>
          <p:cNvSpPr txBox="1">
            <a:spLocks/>
          </p:cNvSpPr>
          <p:nvPr/>
        </p:nvSpPr>
        <p:spPr>
          <a:xfrm>
            <a:off x="-21562" y="57812"/>
            <a:ext cx="8856000" cy="99218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3600" b="1" kern="1200">
                <a:solidFill>
                  <a:srgbClr val="45408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2400" dirty="0" smtClean="0">
                <a:solidFill>
                  <a:schemeClr val="tx1"/>
                </a:solidFill>
              </a:rPr>
              <a:t>Understand the Real Problems of Disaster </a:t>
            </a:r>
            <a:r>
              <a:rPr lang="en-US" altLang="zh-TW" sz="2400" dirty="0" err="1" smtClean="0">
                <a:solidFill>
                  <a:schemeClr val="tx1"/>
                </a:solidFill>
              </a:rPr>
              <a:t>Managment</a:t>
            </a:r>
            <a:endParaRPr lang="zh-TW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133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67946" y="218889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altLang="zh-TW" dirty="0" smtClean="0"/>
              <a:t>Future Collaboration in Big Data service:</a:t>
            </a:r>
            <a:br>
              <a:rPr lang="en-US" altLang="zh-TW" dirty="0" smtClean="0"/>
            </a:br>
            <a:r>
              <a:rPr lang="en-US" altLang="zh-TW" dirty="0" smtClean="0"/>
              <a:t>Service Continuity through Virtual Data Centers</a:t>
            </a:r>
            <a:endParaRPr lang="zh-TW" altLang="en-US" dirty="0"/>
          </a:p>
        </p:txBody>
      </p:sp>
      <p:sp>
        <p:nvSpPr>
          <p:cNvPr id="4" name="雲朵形 3"/>
          <p:cNvSpPr/>
          <p:nvPr/>
        </p:nvSpPr>
        <p:spPr>
          <a:xfrm>
            <a:off x="152400" y="1899558"/>
            <a:ext cx="2743200" cy="2901041"/>
          </a:xfrm>
          <a:prstGeom prst="cloud">
            <a:avLst/>
          </a:prstGeom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black"/>
              </a:solidFill>
            </a:endParaRPr>
          </a:p>
        </p:txBody>
      </p:sp>
      <p:pic>
        <p:nvPicPr>
          <p:cNvPr id="8" name="Content Placeholder 3" descr="SensorSystem-DataTurbine.jpg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-37489" r="-37489"/>
          <a:stretch>
            <a:fillRect/>
          </a:stretch>
        </p:blipFill>
        <p:spPr>
          <a:xfrm>
            <a:off x="-114300" y="2356089"/>
            <a:ext cx="3314700" cy="1674574"/>
          </a:xfrm>
          <a:prstGeom prst="rect">
            <a:avLst/>
          </a:prstGeom>
        </p:spPr>
      </p:pic>
      <p:sp>
        <p:nvSpPr>
          <p:cNvPr id="7" name="圓角矩形 6"/>
          <p:cNvSpPr/>
          <p:nvPr/>
        </p:nvSpPr>
        <p:spPr>
          <a:xfrm>
            <a:off x="3930315" y="1766332"/>
            <a:ext cx="2362200" cy="1981200"/>
          </a:xfrm>
          <a:prstGeom prst="roundRect">
            <a:avLst/>
          </a:prstGeom>
          <a:ln>
            <a:solidFill>
              <a:srgbClr val="00206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black"/>
              </a:solidFill>
            </a:endParaRPr>
          </a:p>
        </p:txBody>
      </p:sp>
      <p:grpSp>
        <p:nvGrpSpPr>
          <p:cNvPr id="14" name="群組 10"/>
          <p:cNvGrpSpPr>
            <a:grpSpLocks/>
          </p:cNvGrpSpPr>
          <p:nvPr/>
        </p:nvGrpSpPr>
        <p:grpSpPr bwMode="auto">
          <a:xfrm>
            <a:off x="4825330" y="2039382"/>
            <a:ext cx="1016000" cy="490538"/>
            <a:chOff x="1691680" y="3833165"/>
            <a:chExt cx="1015309" cy="490295"/>
          </a:xfrm>
        </p:grpSpPr>
        <p:pic>
          <p:nvPicPr>
            <p:cNvPr id="15" name="Picture 4" descr="F:\NCHC\雲端儲存\img\web_server.gif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91680" y="3833165"/>
              <a:ext cx="469900" cy="4841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1580" y="3861048"/>
              <a:ext cx="545409" cy="462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7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 flipH="1">
            <a:off x="3962223" y="2284651"/>
            <a:ext cx="849095" cy="624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8" name="群組 10"/>
          <p:cNvGrpSpPr>
            <a:grpSpLocks/>
          </p:cNvGrpSpPr>
          <p:nvPr/>
        </p:nvGrpSpPr>
        <p:grpSpPr bwMode="auto">
          <a:xfrm>
            <a:off x="4977730" y="2418794"/>
            <a:ext cx="1016000" cy="490538"/>
            <a:chOff x="1691680" y="3833165"/>
            <a:chExt cx="1015309" cy="490295"/>
          </a:xfrm>
        </p:grpSpPr>
        <p:pic>
          <p:nvPicPr>
            <p:cNvPr id="19" name="Picture 4" descr="F:\NCHC\雲端儲存\img\web_server.gif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91680" y="3833165"/>
              <a:ext cx="469900" cy="4841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1580" y="3861048"/>
              <a:ext cx="545409" cy="462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1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682746" y="2909332"/>
            <a:ext cx="1060188" cy="748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22" name="圓角矩形 21"/>
          <p:cNvSpPr/>
          <p:nvPr/>
        </p:nvSpPr>
        <p:spPr>
          <a:xfrm>
            <a:off x="5163060" y="4240027"/>
            <a:ext cx="2362200" cy="1981200"/>
          </a:xfrm>
          <a:prstGeom prst="round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black"/>
              </a:solidFill>
            </a:endParaRPr>
          </a:p>
        </p:txBody>
      </p:sp>
      <p:grpSp>
        <p:nvGrpSpPr>
          <p:cNvPr id="23" name="群組 10"/>
          <p:cNvGrpSpPr>
            <a:grpSpLocks/>
          </p:cNvGrpSpPr>
          <p:nvPr/>
        </p:nvGrpSpPr>
        <p:grpSpPr bwMode="auto">
          <a:xfrm>
            <a:off x="6058075" y="4436877"/>
            <a:ext cx="1016000" cy="490538"/>
            <a:chOff x="1691680" y="3833165"/>
            <a:chExt cx="1015309" cy="490295"/>
          </a:xfrm>
        </p:grpSpPr>
        <p:pic>
          <p:nvPicPr>
            <p:cNvPr id="24" name="Picture 4" descr="F:\NCHC\雲端儲存\img\web_server.gif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91680" y="3833165"/>
              <a:ext cx="469900" cy="4841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5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1580" y="3861048"/>
              <a:ext cx="545409" cy="462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6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 flipH="1">
            <a:off x="5194968" y="4682146"/>
            <a:ext cx="849095" cy="6246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7" name="群組 10"/>
          <p:cNvGrpSpPr>
            <a:grpSpLocks/>
          </p:cNvGrpSpPr>
          <p:nvPr/>
        </p:nvGrpSpPr>
        <p:grpSpPr bwMode="auto">
          <a:xfrm>
            <a:off x="6210475" y="4816289"/>
            <a:ext cx="1016000" cy="490538"/>
            <a:chOff x="1691680" y="3833165"/>
            <a:chExt cx="1015309" cy="490295"/>
          </a:xfrm>
        </p:grpSpPr>
        <p:pic>
          <p:nvPicPr>
            <p:cNvPr id="28" name="Picture 4" descr="F:\NCHC\雲端儲存\img\web_server.gif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91680" y="3833165"/>
              <a:ext cx="469900" cy="4841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" name="Picture 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1580" y="3861048"/>
              <a:ext cx="545409" cy="4624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0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915491" y="5306827"/>
            <a:ext cx="1060188" cy="748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cxnSp>
        <p:nvCxnSpPr>
          <p:cNvPr id="36" name="弧形接點 35"/>
          <p:cNvCxnSpPr>
            <a:stCxn id="4" idx="1"/>
            <a:endCxn id="22" idx="1"/>
          </p:cNvCxnSpPr>
          <p:nvPr/>
        </p:nvCxnSpPr>
        <p:spPr>
          <a:xfrm rot="16200000" flipH="1">
            <a:off x="3126972" y="3194538"/>
            <a:ext cx="433117" cy="3639060"/>
          </a:xfrm>
          <a:prstGeom prst="curvedConnector2">
            <a:avLst/>
          </a:prstGeom>
          <a:ln w="28575">
            <a:prstDash val="dash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弧形接點 42"/>
          <p:cNvCxnSpPr>
            <a:stCxn id="4" idx="1"/>
          </p:cNvCxnSpPr>
          <p:nvPr/>
        </p:nvCxnSpPr>
        <p:spPr>
          <a:xfrm rot="5400000" flipH="1" flipV="1">
            <a:off x="1674859" y="2510147"/>
            <a:ext cx="2136503" cy="2438223"/>
          </a:xfrm>
          <a:prstGeom prst="curvedConnector4">
            <a:avLst>
              <a:gd name="adj1" fmla="val -10700"/>
              <a:gd name="adj2" fmla="val 78127"/>
            </a:avLst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45" name="Picture 5" descr="https://encrypted-tbn2.gstatic.com/images?q=tbn:ANd9GcSFhIIPJkTMYv2iVQ30AowgoP1lzBzp-_uk_oovC8jOCr4RfwP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48000" y="4161147"/>
            <a:ext cx="534762" cy="534762"/>
          </a:xfrm>
          <a:prstGeom prst="rect">
            <a:avLst/>
          </a:prstGeom>
          <a:noFill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文字方塊 44"/>
          <p:cNvSpPr txBox="1"/>
          <p:nvPr/>
        </p:nvSpPr>
        <p:spPr>
          <a:xfrm>
            <a:off x="304800" y="1361889"/>
            <a:ext cx="1831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prstClr val="black"/>
                </a:solidFill>
              </a:rPr>
              <a:t>Sensor Networks:</a:t>
            </a:r>
          </a:p>
          <a:p>
            <a:r>
              <a:rPr lang="en-US" altLang="zh-TW" dirty="0" smtClean="0">
                <a:solidFill>
                  <a:prstClr val="black"/>
                </a:solidFill>
              </a:rPr>
              <a:t>Data Sources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46" name="文字方塊 45"/>
          <p:cNvSpPr txBox="1"/>
          <p:nvPr/>
        </p:nvSpPr>
        <p:spPr>
          <a:xfrm>
            <a:off x="4221992" y="1371600"/>
            <a:ext cx="1981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prstClr val="black"/>
                </a:solidFill>
              </a:rPr>
              <a:t>Virtual Data Center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50" name="文字方塊 49"/>
          <p:cNvSpPr txBox="1"/>
          <p:nvPr/>
        </p:nvSpPr>
        <p:spPr>
          <a:xfrm>
            <a:off x="4800600" y="3810000"/>
            <a:ext cx="3651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prstClr val="black"/>
                </a:solidFill>
              </a:rPr>
              <a:t>Virtual Data Center (backup services)</a:t>
            </a:r>
            <a:endParaRPr lang="zh-TW" altLang="en-US" dirty="0">
              <a:solidFill>
                <a:prstClr val="black"/>
              </a:solidFill>
            </a:endParaRPr>
          </a:p>
        </p:txBody>
      </p:sp>
      <p:pic>
        <p:nvPicPr>
          <p:cNvPr id="51" name="Picture 2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5958" t="10540" r="66828" b="75709"/>
          <a:stretch/>
        </p:blipFill>
        <p:spPr bwMode="auto">
          <a:xfrm>
            <a:off x="7457432" y="6364712"/>
            <a:ext cx="1686568" cy="47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" name="文字方塊 46"/>
          <p:cNvSpPr txBox="1"/>
          <p:nvPr/>
        </p:nvSpPr>
        <p:spPr>
          <a:xfrm>
            <a:off x="5276165" y="6475762"/>
            <a:ext cx="2191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prstClr val="black"/>
                </a:solidFill>
              </a:rPr>
              <a:t>by Phil Papadopoulos</a:t>
            </a:r>
            <a:endParaRPr lang="zh-TW" altLang="en-US" dirty="0">
              <a:solidFill>
                <a:prstClr val="black"/>
              </a:solidFill>
            </a:endParaRPr>
          </a:p>
        </p:txBody>
      </p:sp>
      <p:sp>
        <p:nvSpPr>
          <p:cNvPr id="49" name="文字方塊 48"/>
          <p:cNvSpPr txBox="1"/>
          <p:nvPr/>
        </p:nvSpPr>
        <p:spPr>
          <a:xfrm>
            <a:off x="1929809" y="4566323"/>
            <a:ext cx="1118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>
                <a:solidFill>
                  <a:prstClr val="black"/>
                </a:solidFill>
              </a:rPr>
              <a:t>Data Flow</a:t>
            </a:r>
            <a:endParaRPr lang="zh-TW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7333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0261" y="365760"/>
            <a:ext cx="8823739" cy="548640"/>
          </a:xfrm>
        </p:spPr>
        <p:txBody>
          <a:bodyPr/>
          <a:lstStyle/>
          <a:p>
            <a:r>
              <a:rPr lang="en-US" dirty="0" smtClean="0"/>
              <a:t>Collaboration with Kobe Institute and the Lab</a:t>
            </a:r>
            <a:endParaRPr lang="en-US" dirty="0"/>
          </a:p>
        </p:txBody>
      </p:sp>
      <p:pic>
        <p:nvPicPr>
          <p:cNvPr id="4" name="Content Placeholder 3" descr="20140816_151751(0)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t="7694" b="7694"/>
          <a:stretch>
            <a:fillRect/>
          </a:stretch>
        </p:blipFill>
        <p:spPr/>
      </p:pic>
      <p:sp>
        <p:nvSpPr>
          <p:cNvPr id="7" name="テキスト ボックス 6"/>
          <p:cNvSpPr txBox="1"/>
          <p:nvPr/>
        </p:nvSpPr>
        <p:spPr>
          <a:xfrm>
            <a:off x="2514600" y="5181600"/>
            <a:ext cx="5532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Interactive model for the railroad museum </a:t>
            </a:r>
            <a:r>
              <a:rPr lang="en-US" altLang="ja-JP" smtClean="0"/>
              <a:t>Nicole Wong</a:t>
            </a:r>
            <a:endParaRPr kumimoji="1" lang="ja-JP" altLang="en-US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995574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day 1</a:t>
            </a:r>
            <a:endParaRPr lang="ja-JP" altLang="en-US" dirty="0"/>
          </a:p>
        </p:txBody>
      </p:sp>
      <p:sp>
        <p:nvSpPr>
          <p:cNvPr id="7" name="コンテンツ プレースホルダ 6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8077200" cy="4525963"/>
          </a:xfrm>
        </p:spPr>
        <p:txBody>
          <a:bodyPr>
            <a:normAutofit fontScale="92500"/>
          </a:bodyPr>
          <a:lstStyle/>
          <a:p>
            <a:r>
              <a:rPr lang="en-US" altLang="ja-JP" dirty="0" smtClean="0"/>
              <a:t>Nor </a:t>
            </a:r>
            <a:r>
              <a:rPr lang="en-US" altLang="ja-JP" dirty="0" err="1" smtClean="0"/>
              <a:t>Arlina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Amirah</a:t>
            </a:r>
            <a:r>
              <a:rPr lang="en-US" altLang="ja-JP" dirty="0" smtClean="0"/>
              <a:t> Ahmad </a:t>
            </a:r>
            <a:r>
              <a:rPr lang="en-US" altLang="ja-JP" dirty="0" err="1" smtClean="0"/>
              <a:t>Ghani</a:t>
            </a:r>
            <a:r>
              <a:rPr lang="en-US" altLang="ja-JP" dirty="0" smtClean="0"/>
              <a:t>, </a:t>
            </a:r>
            <a:r>
              <a:rPr lang="en-US" altLang="ja-JP" dirty="0" err="1" smtClean="0"/>
              <a:t>Nurul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Shakina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Mohd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Talkah</a:t>
            </a:r>
            <a:r>
              <a:rPr lang="en-US" altLang="ja-JP" dirty="0" smtClean="0"/>
              <a:t>, </a:t>
            </a:r>
            <a:r>
              <a:rPr lang="en-US" altLang="ja-JP" dirty="0" err="1" smtClean="0"/>
              <a:t>Shaiful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Rahim</a:t>
            </a:r>
            <a:r>
              <a:rPr lang="en-US" altLang="ja-JP" dirty="0" smtClean="0"/>
              <a:t>, </a:t>
            </a:r>
            <a:r>
              <a:rPr lang="en-US" altLang="ja-JP" dirty="0" err="1" smtClean="0"/>
              <a:t>Iylia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Zulkifli</a:t>
            </a:r>
            <a:r>
              <a:rPr lang="en-US" altLang="ja-JP" dirty="0" smtClean="0"/>
              <a:t>, </a:t>
            </a:r>
            <a:r>
              <a:rPr lang="en-US" altLang="ja-JP" dirty="0" err="1" smtClean="0"/>
              <a:t>Parveendeerjeet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Kaur</a:t>
            </a:r>
            <a:r>
              <a:rPr lang="en-US" altLang="ja-JP" dirty="0" smtClean="0"/>
              <a:t> Bal, </a:t>
            </a:r>
            <a:r>
              <a:rPr lang="en-US" altLang="ja-JP" dirty="0" err="1" smtClean="0"/>
              <a:t>Mohd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Shahir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Shamsir</a:t>
            </a:r>
            <a:r>
              <a:rPr lang="en-US" altLang="ja-JP" dirty="0" smtClean="0"/>
              <a:t> Omar, “Implementing Citizen Science in Biodiversity Conservation: A Case Study of </a:t>
            </a:r>
            <a:r>
              <a:rPr lang="en-US" altLang="ja-JP" dirty="0" err="1" smtClean="0"/>
              <a:t>EcoSabah</a:t>
            </a:r>
            <a:r>
              <a:rPr lang="en-US" altLang="ja-JP" dirty="0" smtClean="0"/>
              <a:t> Android Application Reporting Solution for Species Occurrences in Sabah, Malaysia”</a:t>
            </a:r>
          </a:p>
          <a:p>
            <a:r>
              <a:rPr lang="en-US" altLang="ja-JP" dirty="0" smtClean="0"/>
              <a:t>Dr. </a:t>
            </a:r>
            <a:r>
              <a:rPr lang="en-US" altLang="ja-JP" dirty="0" err="1" smtClean="0"/>
              <a:t>Jongsung</a:t>
            </a:r>
            <a:r>
              <a:rPr lang="en-US" altLang="ja-JP" dirty="0" smtClean="0"/>
              <a:t> Lee, “disaster monitoring and mitigation.”</a:t>
            </a:r>
            <a:endParaRPr lang="en-US" altLang="ja-JP" dirty="0" smtClean="0"/>
          </a:p>
          <a:p>
            <a:r>
              <a:rPr lang="en-US" altLang="ja-JP" dirty="0" smtClean="0"/>
              <a:t>Report from disaster mitigation, Fang Pang and me.</a:t>
            </a:r>
          </a:p>
          <a:p>
            <a:r>
              <a:rPr lang="en-US" altLang="ja-JP" dirty="0" smtClean="0"/>
              <a:t>Dr</a:t>
            </a:r>
            <a:r>
              <a:rPr lang="en-US" altLang="ja-JP" dirty="0" smtClean="0"/>
              <a:t>. </a:t>
            </a:r>
            <a:r>
              <a:rPr lang="en-US" altLang="ja-JP" dirty="0" err="1" smtClean="0"/>
              <a:t>Wen-Yii</a:t>
            </a:r>
            <a:r>
              <a:rPr lang="en-US" altLang="ja-JP" dirty="0" smtClean="0"/>
              <a:t> Chang "A River Basin-based Real-time Bridge Safety Warning System" </a:t>
            </a:r>
            <a:endParaRPr lang="ja-JP" altLang="en-US" dirty="0"/>
          </a:p>
        </p:txBody>
      </p:sp>
    </p:spTree>
  </p:cSld>
  <p:clrMapOvr>
    <a:masterClrMapping/>
  </p:clrMapOvr>
</p:sld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ARL">
  <a:themeElements>
    <a:clrScheme name="市鎮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沉穩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:a="http://schemas.openxmlformats.org/drawingml/2006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:a="http://schemas.openxmlformats.org/drawingml/2006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zh-TW" altLang="en-US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標楷體" pitchFamily="65" charset="-120"/>
          </a:defRPr>
        </a:defPPr>
      </a:lstStyle>
    </a:lnDef>
  </a:objectDefaults>
  <a:extraClrSchemeLst>
    <a:extraClrScheme>
      <a:clrScheme name="NARL 1">
        <a:dk1>
          <a:srgbClr val="0066FF"/>
        </a:dk1>
        <a:lt1>
          <a:srgbClr val="FFFFFF"/>
        </a:lt1>
        <a:dk2>
          <a:srgbClr val="000066"/>
        </a:dk2>
        <a:lt2>
          <a:srgbClr val="FFFFFF"/>
        </a:lt2>
        <a:accent1>
          <a:srgbClr val="6699FF"/>
        </a:accent1>
        <a:accent2>
          <a:srgbClr val="3333FF"/>
        </a:accent2>
        <a:accent3>
          <a:srgbClr val="AAAAB8"/>
        </a:accent3>
        <a:accent4>
          <a:srgbClr val="DADADA"/>
        </a:accent4>
        <a:accent5>
          <a:srgbClr val="B8CAFF"/>
        </a:accent5>
        <a:accent6>
          <a:srgbClr val="2D2DE7"/>
        </a:accent6>
        <a:hlink>
          <a:srgbClr val="FFCC00"/>
        </a:hlink>
        <a:folHlink>
          <a:srgbClr val="00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2">
        <a:dk1>
          <a:srgbClr val="009999"/>
        </a:dk1>
        <a:lt1>
          <a:srgbClr val="FFFFFF"/>
        </a:lt1>
        <a:dk2>
          <a:srgbClr val="334B49"/>
        </a:dk2>
        <a:lt2>
          <a:srgbClr val="FFFFFF"/>
        </a:lt2>
        <a:accent1>
          <a:srgbClr val="33CCCC"/>
        </a:accent1>
        <a:accent2>
          <a:srgbClr val="008080"/>
        </a:accent2>
        <a:accent3>
          <a:srgbClr val="ADB1B1"/>
        </a:accent3>
        <a:accent4>
          <a:srgbClr val="DADADA"/>
        </a:accent4>
        <a:accent5>
          <a:srgbClr val="ADE2E2"/>
        </a:accent5>
        <a:accent6>
          <a:srgbClr val="007373"/>
        </a:accent6>
        <a:hlink>
          <a:srgbClr val="FFCC00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3">
        <a:dk1>
          <a:srgbClr val="006699"/>
        </a:dk1>
        <a:lt1>
          <a:srgbClr val="FFFFFF"/>
        </a:lt1>
        <a:dk2>
          <a:srgbClr val="333399"/>
        </a:dk2>
        <a:lt2>
          <a:srgbClr val="FFFFFF"/>
        </a:lt2>
        <a:accent1>
          <a:srgbClr val="0099CC"/>
        </a:accent1>
        <a:accent2>
          <a:srgbClr val="0386AF"/>
        </a:accent2>
        <a:accent3>
          <a:srgbClr val="ADADCA"/>
        </a:accent3>
        <a:accent4>
          <a:srgbClr val="DADADA"/>
        </a:accent4>
        <a:accent5>
          <a:srgbClr val="AACAE2"/>
        </a:accent5>
        <a:accent6>
          <a:srgbClr val="02799E"/>
        </a:accent6>
        <a:hlink>
          <a:srgbClr val="FFCC00"/>
        </a:hlink>
        <a:folHlink>
          <a:srgbClr val="6699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4">
        <a:dk1>
          <a:srgbClr val="008080"/>
        </a:dk1>
        <a:lt1>
          <a:srgbClr val="FFFFFF"/>
        </a:lt1>
        <a:dk2>
          <a:srgbClr val="2F978D"/>
        </a:dk2>
        <a:lt2>
          <a:srgbClr val="FFFFFF"/>
        </a:lt2>
        <a:accent1>
          <a:srgbClr val="0099FF"/>
        </a:accent1>
        <a:accent2>
          <a:srgbClr val="009999"/>
        </a:accent2>
        <a:accent3>
          <a:srgbClr val="ADC9C5"/>
        </a:accent3>
        <a:accent4>
          <a:srgbClr val="DADADA"/>
        </a:accent4>
        <a:accent5>
          <a:srgbClr val="AACAFF"/>
        </a:accent5>
        <a:accent6>
          <a:srgbClr val="008A8A"/>
        </a:accent6>
        <a:hlink>
          <a:srgbClr val="FFFFCC"/>
        </a:hlink>
        <a:folHlink>
          <a:srgbClr val="70CAC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5">
        <a:dk1>
          <a:srgbClr val="822504"/>
        </a:dk1>
        <a:lt1>
          <a:srgbClr val="FFFFFF"/>
        </a:lt1>
        <a:dk2>
          <a:srgbClr val="330000"/>
        </a:dk2>
        <a:lt2>
          <a:srgbClr val="FFFFFF"/>
        </a:lt2>
        <a:accent1>
          <a:srgbClr val="FF9900"/>
        </a:accent1>
        <a:accent2>
          <a:srgbClr val="9E2A06"/>
        </a:accent2>
        <a:accent3>
          <a:srgbClr val="ADAAAA"/>
        </a:accent3>
        <a:accent4>
          <a:srgbClr val="DADADA"/>
        </a:accent4>
        <a:accent5>
          <a:srgbClr val="FFCAAA"/>
        </a:accent5>
        <a:accent6>
          <a:srgbClr val="8F2505"/>
        </a:accent6>
        <a:hlink>
          <a:srgbClr val="FF3300"/>
        </a:hlink>
        <a:folHlink>
          <a:srgbClr val="7C070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6">
        <a:dk1>
          <a:srgbClr val="336600"/>
        </a:dk1>
        <a:lt1>
          <a:srgbClr val="FFFFFF"/>
        </a:lt1>
        <a:dk2>
          <a:srgbClr val="4A7911"/>
        </a:dk2>
        <a:lt2>
          <a:srgbClr val="FFFFFF"/>
        </a:lt2>
        <a:accent1>
          <a:srgbClr val="666633"/>
        </a:accent1>
        <a:accent2>
          <a:srgbClr val="669900"/>
        </a:accent2>
        <a:accent3>
          <a:srgbClr val="B1BEAA"/>
        </a:accent3>
        <a:accent4>
          <a:srgbClr val="DADADA"/>
        </a:accent4>
        <a:accent5>
          <a:srgbClr val="B8B8AD"/>
        </a:accent5>
        <a:accent6>
          <a:srgbClr val="5C8A00"/>
        </a:accent6>
        <a:hlink>
          <a:srgbClr val="FFCC00"/>
        </a:hlink>
        <a:folHlink>
          <a:srgbClr val="99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RL 7">
        <a:dk1>
          <a:srgbClr val="000000"/>
        </a:dk1>
        <a:lt1>
          <a:srgbClr val="FFFFFF"/>
        </a:lt1>
        <a:dk2>
          <a:srgbClr val="000000"/>
        </a:dk2>
        <a:lt2>
          <a:srgbClr val="CC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6633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8">
        <a:dk1>
          <a:srgbClr val="003300"/>
        </a:dk1>
        <a:lt1>
          <a:srgbClr val="FFFFFF"/>
        </a:lt1>
        <a:dk2>
          <a:srgbClr val="000000"/>
        </a:dk2>
        <a:lt2>
          <a:srgbClr val="336600"/>
        </a:lt2>
        <a:accent1>
          <a:srgbClr val="CCCC00"/>
        </a:accent1>
        <a:accent2>
          <a:srgbClr val="669900"/>
        </a:accent2>
        <a:accent3>
          <a:srgbClr val="FFFFFF"/>
        </a:accent3>
        <a:accent4>
          <a:srgbClr val="002A00"/>
        </a:accent4>
        <a:accent5>
          <a:srgbClr val="E2E2AA"/>
        </a:accent5>
        <a:accent6>
          <a:srgbClr val="5C8A00"/>
        </a:accent6>
        <a:hlink>
          <a:srgbClr val="3333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9">
        <a:dk1>
          <a:srgbClr val="000000"/>
        </a:dk1>
        <a:lt1>
          <a:srgbClr val="FFFFFF"/>
        </a:lt1>
        <a:dk2>
          <a:srgbClr val="000000"/>
        </a:dk2>
        <a:lt2>
          <a:srgbClr val="440044"/>
        </a:lt2>
        <a:accent1>
          <a:srgbClr val="FFCCCC"/>
        </a:accent1>
        <a:accent2>
          <a:srgbClr val="790571"/>
        </a:accent2>
        <a:accent3>
          <a:srgbClr val="FFFFFF"/>
        </a:accent3>
        <a:accent4>
          <a:srgbClr val="000000"/>
        </a:accent4>
        <a:accent5>
          <a:srgbClr val="FFE2E2"/>
        </a:accent5>
        <a:accent6>
          <a:srgbClr val="6D0466"/>
        </a:accent6>
        <a:hlink>
          <a:srgbClr val="993366"/>
        </a:hlink>
        <a:folHlink>
          <a:srgbClr val="9F839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0">
        <a:dk1>
          <a:srgbClr val="000000"/>
        </a:dk1>
        <a:lt1>
          <a:srgbClr val="FFFFFF"/>
        </a:lt1>
        <a:dk2>
          <a:srgbClr val="000000"/>
        </a:dk2>
        <a:lt2>
          <a:srgbClr val="FF9900"/>
        </a:lt2>
        <a:accent1>
          <a:srgbClr val="FFCC99"/>
        </a:accent1>
        <a:accent2>
          <a:srgbClr val="FBA313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E39310"/>
        </a:accent6>
        <a:hlink>
          <a:srgbClr val="CC3300"/>
        </a:hlink>
        <a:folHlink>
          <a:srgbClr val="FCC66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1">
        <a:dk1>
          <a:srgbClr val="000000"/>
        </a:dk1>
        <a:lt1>
          <a:srgbClr val="FFFFFF"/>
        </a:lt1>
        <a:dk2>
          <a:srgbClr val="000000"/>
        </a:dk2>
        <a:lt2>
          <a:srgbClr val="779F92"/>
        </a:lt2>
        <a:accent1>
          <a:srgbClr val="33CCCC"/>
        </a:accent1>
        <a:accent2>
          <a:srgbClr val="9DC2D7"/>
        </a:accent2>
        <a:accent3>
          <a:srgbClr val="FFFFFF"/>
        </a:accent3>
        <a:accent4>
          <a:srgbClr val="000000"/>
        </a:accent4>
        <a:accent5>
          <a:srgbClr val="ADE2E2"/>
        </a:accent5>
        <a:accent6>
          <a:srgbClr val="8EB0C3"/>
        </a:accent6>
        <a:hlink>
          <a:srgbClr val="006666"/>
        </a:hlink>
        <a:folHlink>
          <a:srgbClr val="CCCC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RL 12">
        <a:dk1>
          <a:srgbClr val="000000"/>
        </a:dk1>
        <a:lt1>
          <a:srgbClr val="FFFFFF"/>
        </a:lt1>
        <a:dk2>
          <a:srgbClr val="000000"/>
        </a:dk2>
        <a:lt2>
          <a:srgbClr val="00007D"/>
        </a:lt2>
        <a:accent1>
          <a:srgbClr val="9999FF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CACAFF"/>
        </a:accent5>
        <a:accent6>
          <a:srgbClr val="8A8AB9"/>
        </a:accent6>
        <a:hlink>
          <a:srgbClr val="666699"/>
        </a:hlink>
        <a:folHlink>
          <a:srgbClr val="CCCCE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アングル">
  <a:themeElements>
    <a:clrScheme name="アングル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アングル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アングル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21943</TotalTime>
  <Words>260</Words>
  <Application>Microsoft Macintosh PowerPoint</Application>
  <PresentationFormat>画面に合わせる (4:3)</PresentationFormat>
  <Paragraphs>29</Paragraphs>
  <Slides>10</Slides>
  <Notes>1</Notes>
  <HiddenSlides>0</HiddenSlides>
  <MMClips>0</MMClips>
  <ScaleCrop>false</ScaleCrop>
  <HeadingPairs>
    <vt:vector size="6" baseType="variant">
      <vt:variant>
        <vt:lpstr>デザイン テンプレート</vt:lpstr>
      </vt:variant>
      <vt:variant>
        <vt:i4>5</vt:i4>
      </vt:variant>
      <vt:variant>
        <vt:lpstr>リンクの設定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6" baseType="lpstr">
      <vt:lpstr>Office Theme</vt:lpstr>
      <vt:lpstr>NARL</vt:lpstr>
      <vt:lpstr>1_Office Theme</vt:lpstr>
      <vt:lpstr>Office テーマ</vt:lpstr>
      <vt:lpstr>アングル</vt:lpstr>
      <vt:lpstr>!OLE_LINK1</vt:lpstr>
      <vt:lpstr>Telesciences/ Geoscience:        </vt:lpstr>
      <vt:lpstr>スライド 2</vt:lpstr>
      <vt:lpstr>スライド 3</vt:lpstr>
      <vt:lpstr>スライド 4</vt:lpstr>
      <vt:lpstr>Water Disaster Management  and Big Data Phases in Disaster Management</vt:lpstr>
      <vt:lpstr>スライド 6</vt:lpstr>
      <vt:lpstr>Future Collaboration in Big Data service: Service Continuity through Virtual Data Centers</vt:lpstr>
      <vt:lpstr>Collaboration with Kobe Institute and the Lab</vt:lpstr>
      <vt:lpstr>day 1</vt:lpstr>
      <vt:lpstr>day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PeterA2</dc:creator>
  <cp:lastModifiedBy>下條 真司</cp:lastModifiedBy>
  <cp:revision>162</cp:revision>
  <dcterms:created xsi:type="dcterms:W3CDTF">2014-10-16T19:43:08Z</dcterms:created>
  <dcterms:modified xsi:type="dcterms:W3CDTF">2014-10-16T19:43:29Z</dcterms:modified>
</cp:coreProperties>
</file>

<file path=docProps/thumbnail.jpeg>
</file>